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5" r:id="rId6"/>
    <p:sldId id="262" r:id="rId7"/>
    <p:sldId id="261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278B-6E4E-4A95-B7A8-4CABC46BA52C}" type="datetimeFigureOut">
              <a:rPr lang="zh-CN" altLang="en-US" smtClean="0"/>
              <a:t>2017/9/13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FFC78-7468-4AEE-8349-DC5CB900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FFC78-7468-4AEE-8349-DC5CB900852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 smtClean="0"/>
              <a:t>Qin M, Li Z, Du Z. </a:t>
            </a:r>
          </a:p>
          <a:p>
            <a:r>
              <a:rPr lang="en-US" altLang="zh-CN" sz="2800" dirty="0" smtClean="0"/>
              <a:t>Knowledge-Based Systems, 2017, 125: 39-52.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Red tide time series forecasting by combining ARIMA and deep belief network.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Environmental factors forecasting 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844824"/>
            <a:ext cx="6704762" cy="309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76866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484784"/>
            <a:ext cx="76962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ARIMA-DBN hybrid model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420888"/>
            <a:ext cx="34861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916832"/>
            <a:ext cx="76962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916832"/>
            <a:ext cx="76676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/>
              <a:t>Algorithm comparison 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772816"/>
            <a:ext cx="4608512" cy="424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Bao</a:t>
            </a:r>
            <a:r>
              <a:rPr lang="en-US" altLang="zh-CN" dirty="0" smtClean="0"/>
              <a:t> </a:t>
            </a:r>
            <a:r>
              <a:rPr lang="en-US" altLang="zh-CN" dirty="0" smtClean="0"/>
              <a:t>W, </a:t>
            </a:r>
            <a:r>
              <a:rPr lang="en-US" altLang="zh-CN" dirty="0" err="1" smtClean="0"/>
              <a:t>Yue</a:t>
            </a:r>
            <a:r>
              <a:rPr lang="en-US" altLang="zh-CN" dirty="0" smtClean="0"/>
              <a:t> J, </a:t>
            </a:r>
            <a:r>
              <a:rPr lang="en-US" altLang="zh-CN" dirty="0" err="1" smtClean="0"/>
              <a:t>Rao</a:t>
            </a:r>
            <a:r>
              <a:rPr lang="en-US" altLang="zh-CN" dirty="0" smtClean="0"/>
              <a:t> Y. </a:t>
            </a:r>
          </a:p>
          <a:p>
            <a:r>
              <a:rPr lang="en-US" altLang="zh-CN" dirty="0" smtClean="0"/>
              <a:t> </a:t>
            </a:r>
            <a:r>
              <a:rPr lang="en-US" altLang="zh-CN" dirty="0" err="1" smtClean="0"/>
              <a:t>PloS</a:t>
            </a:r>
            <a:r>
              <a:rPr lang="en-US" altLang="zh-CN" dirty="0" smtClean="0"/>
              <a:t> one, 2017, 12(7): e0180944.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A deep learning framework for financial time series using stacked autoencoders and long-short term memory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400" dirty="0" smtClean="0"/>
              <a:t>      Stock </a:t>
            </a:r>
            <a:r>
              <a:rPr lang="en-US" altLang="zh-CN" sz="2400" dirty="0" smtClean="0"/>
              <a:t>market prediction is usually considered as one of the most challenging issues </a:t>
            </a:r>
            <a:r>
              <a:rPr lang="en-US" altLang="zh-CN" sz="2400" dirty="0" smtClean="0"/>
              <a:t>among  time </a:t>
            </a:r>
            <a:r>
              <a:rPr lang="en-US" altLang="zh-CN" sz="2400" dirty="0" smtClean="0"/>
              <a:t>series predictions </a:t>
            </a:r>
            <a:r>
              <a:rPr lang="en-US" altLang="zh-CN" sz="2400" dirty="0" smtClean="0"/>
              <a:t>due </a:t>
            </a:r>
            <a:r>
              <a:rPr lang="en-US" altLang="zh-CN" sz="2400" dirty="0" smtClean="0"/>
              <a:t>to its noise and volatile features</a:t>
            </a:r>
            <a:r>
              <a:rPr lang="en-US" altLang="zh-CN" sz="2400" dirty="0" smtClean="0"/>
              <a:t>.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  During </a:t>
            </a:r>
            <a:r>
              <a:rPr lang="en-US" altLang="zh-CN" sz="2400" dirty="0" smtClean="0"/>
              <a:t>the past decades, machine learning models, such as Artificial </a:t>
            </a:r>
            <a:r>
              <a:rPr lang="en-US" altLang="zh-CN" sz="2400" dirty="0" smtClean="0"/>
              <a:t>Neural Networks </a:t>
            </a:r>
            <a:r>
              <a:rPr lang="en-US" altLang="zh-CN" sz="2400" dirty="0" smtClean="0"/>
              <a:t>(ANNs) </a:t>
            </a:r>
            <a:r>
              <a:rPr lang="en-US" altLang="zh-CN" sz="2400" dirty="0" smtClean="0"/>
              <a:t>and </a:t>
            </a:r>
            <a:r>
              <a:rPr lang="en-US" altLang="zh-CN" sz="2400" dirty="0" smtClean="0"/>
              <a:t>the Support Vector Regression (SVR) </a:t>
            </a:r>
            <a:r>
              <a:rPr lang="en-US" altLang="zh-CN" sz="2400" dirty="0" smtClean="0"/>
              <a:t>, </a:t>
            </a:r>
            <a:r>
              <a:rPr lang="en-US" altLang="zh-CN" sz="2400" dirty="0" smtClean="0"/>
              <a:t>have been widely used </a:t>
            </a:r>
            <a:r>
              <a:rPr lang="en-US" altLang="zh-CN" sz="2400" dirty="0" smtClean="0"/>
              <a:t>to predict </a:t>
            </a:r>
            <a:r>
              <a:rPr lang="en-US" altLang="zh-CN" sz="2400" dirty="0" smtClean="0"/>
              <a:t>financial time series and gain high predictive </a:t>
            </a:r>
            <a:r>
              <a:rPr lang="en-US" altLang="zh-CN" sz="2400" dirty="0" smtClean="0"/>
              <a:t>accuracy.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   Deep </a:t>
            </a:r>
            <a:r>
              <a:rPr lang="en-US" altLang="zh-CN" sz="2400" dirty="0" smtClean="0"/>
              <a:t>nonlinear topology can successfully model complex </a:t>
            </a:r>
            <a:r>
              <a:rPr lang="en-US" altLang="zh-CN" sz="2400" dirty="0" smtClean="0"/>
              <a:t>real-world data </a:t>
            </a:r>
            <a:r>
              <a:rPr lang="en-US" altLang="zh-CN" sz="2400" dirty="0" smtClean="0"/>
              <a:t>by extracting robust features that capture the relevant information </a:t>
            </a:r>
            <a:r>
              <a:rPr lang="en-US" altLang="zh-CN" sz="2400" dirty="0" smtClean="0"/>
              <a:t>and </a:t>
            </a:r>
            <a:r>
              <a:rPr lang="en-US" altLang="zh-CN" sz="2400" dirty="0" smtClean="0"/>
              <a:t>achieve </a:t>
            </a:r>
            <a:r>
              <a:rPr lang="en-US" altLang="zh-CN" sz="2400" dirty="0" smtClean="0"/>
              <a:t>even better </a:t>
            </a:r>
            <a:r>
              <a:rPr lang="en-US" altLang="zh-CN" sz="2400" dirty="0" smtClean="0"/>
              <a:t>performance than </a:t>
            </a:r>
            <a:r>
              <a:rPr lang="en-US" altLang="zh-CN" sz="2400" dirty="0" smtClean="0"/>
              <a:t>before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      The </a:t>
            </a:r>
            <a:r>
              <a:rPr lang="en-US" altLang="zh-CN" dirty="0" smtClean="0"/>
              <a:t>proposed model in this paper consists of three parts: </a:t>
            </a:r>
            <a:r>
              <a:rPr lang="en-US" altLang="zh-CN" dirty="0" smtClean="0">
                <a:solidFill>
                  <a:srgbClr val="FF0000"/>
                </a:solidFill>
              </a:rPr>
              <a:t>wavelet transforms </a:t>
            </a:r>
            <a:r>
              <a:rPr lang="en-US" altLang="zh-CN" dirty="0" smtClean="0"/>
              <a:t>(WT), </a:t>
            </a:r>
            <a:r>
              <a:rPr lang="en-US" altLang="zh-CN" dirty="0" smtClean="0">
                <a:solidFill>
                  <a:srgbClr val="FF0000"/>
                </a:solidFill>
              </a:rPr>
              <a:t>stacked auto-encoders </a:t>
            </a:r>
            <a:r>
              <a:rPr lang="en-US" altLang="zh-CN" dirty="0" smtClean="0"/>
              <a:t>(SAEs) and </a:t>
            </a:r>
            <a:r>
              <a:rPr lang="en-US" altLang="zh-CN" dirty="0" smtClean="0">
                <a:solidFill>
                  <a:srgbClr val="FF0000"/>
                </a:solidFill>
              </a:rPr>
              <a:t>long-short term memory </a:t>
            </a:r>
            <a:r>
              <a:rPr lang="en-US" altLang="zh-CN" dirty="0" smtClean="0"/>
              <a:t>(LSTM</a:t>
            </a:r>
            <a:r>
              <a:rPr lang="en-US" altLang="zh-CN" dirty="0" smtClean="0"/>
              <a:t>).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SAEs is the main part of </a:t>
            </a:r>
            <a:r>
              <a:rPr lang="en-US" altLang="zh-CN" dirty="0" smtClean="0"/>
              <a:t>the model </a:t>
            </a:r>
            <a:r>
              <a:rPr lang="en-US" altLang="zh-CN" dirty="0" smtClean="0"/>
              <a:t>and is used to learn the deep features of financial time series in an unsupervised manner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LSTM it </a:t>
            </a:r>
            <a:r>
              <a:rPr lang="en-US" altLang="zh-CN" dirty="0" smtClean="0"/>
              <a:t>is well-suited to learn from experience to predict </a:t>
            </a:r>
            <a:r>
              <a:rPr lang="en-US" altLang="zh-CN" dirty="0" smtClean="0"/>
              <a:t>time series </a:t>
            </a:r>
            <a:r>
              <a:rPr lang="en-US" altLang="zh-CN" dirty="0" smtClean="0"/>
              <a:t>when there are time steps with arbitrary size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WT is </a:t>
            </a:r>
            <a:r>
              <a:rPr lang="en-US" altLang="zh-CN" dirty="0" smtClean="0"/>
              <a:t>considered to </a:t>
            </a:r>
            <a:r>
              <a:rPr lang="en-US" altLang="zh-CN" dirty="0" smtClean="0"/>
              <a:t>fix the noise feature of financial time series.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412776"/>
            <a:ext cx="4896544" cy="520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Stacked </a:t>
            </a:r>
            <a:r>
              <a:rPr lang="en-US" altLang="zh-CN" dirty="0" smtClean="0"/>
              <a:t>Auto-Encoders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       The </a:t>
            </a:r>
            <a:r>
              <a:rPr lang="en-US" altLang="zh-CN" dirty="0" smtClean="0"/>
              <a:t>deep network is typically initialized by unsupervised layer-wise training and </a:t>
            </a:r>
            <a:r>
              <a:rPr lang="en-US" altLang="zh-CN" dirty="0" smtClean="0"/>
              <a:t>then tuned </a:t>
            </a:r>
            <a:r>
              <a:rPr lang="en-US" altLang="zh-CN" dirty="0" smtClean="0"/>
              <a:t>by supervised training with labels that can progressively generate more abstract </a:t>
            </a:r>
            <a:r>
              <a:rPr lang="en-US" altLang="zh-CN" dirty="0" smtClean="0"/>
              <a:t>and high-level </a:t>
            </a:r>
            <a:r>
              <a:rPr lang="en-US" altLang="zh-CN" dirty="0" smtClean="0"/>
              <a:t>features layer by </a:t>
            </a:r>
            <a:r>
              <a:rPr lang="en-US" altLang="zh-CN" dirty="0" smtClean="0"/>
              <a:t>layer.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Stacked </a:t>
            </a:r>
            <a:r>
              <a:rPr lang="en-US" altLang="zh-CN" dirty="0" err="1" smtClean="0"/>
              <a:t>autoencoders</a:t>
            </a:r>
            <a:r>
              <a:rPr lang="en-US" altLang="zh-CN" dirty="0" smtClean="0"/>
              <a:t> is constructed by stacking a sequence of single-layer AEs layer </a:t>
            </a:r>
            <a:r>
              <a:rPr lang="en-US" altLang="zh-CN" dirty="0" smtClean="0"/>
              <a:t>by layer 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Single layer AE is a three-layer neural network:</a:t>
            </a:r>
          </a:p>
          <a:p>
            <a:pPr lvl="1"/>
            <a:r>
              <a:rPr lang="en-US" altLang="zh-CN" i="1" dirty="0" smtClean="0"/>
              <a:t>Input Layer   -    Hidden Layer   -   Reconstruction Layer.</a:t>
            </a:r>
          </a:p>
          <a:p>
            <a:r>
              <a:rPr lang="en-US" altLang="zh-CN" dirty="0" smtClean="0"/>
              <a:t>The first layer </a:t>
            </a:r>
            <a:r>
              <a:rPr lang="en-US" altLang="zh-CN" dirty="0" smtClean="0"/>
              <a:t>and the </a:t>
            </a:r>
            <a:r>
              <a:rPr lang="en-US" altLang="zh-CN" dirty="0" smtClean="0"/>
              <a:t>third layer are the input layer and the reconstruction layer with k units, respectively.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Stacked Auto-Encoders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4941168"/>
            <a:ext cx="2419048" cy="106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12776"/>
            <a:ext cx="5256584" cy="351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6093296"/>
            <a:ext cx="67516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07704" y="530120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结构：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61653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目标：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Stacked Auto-Encoders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0559" y="1447800"/>
            <a:ext cx="5577746" cy="415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4056" y="5661248"/>
            <a:ext cx="8820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模型架构的参考文献</a:t>
            </a:r>
            <a:endParaRPr lang="en-US" altLang="zh-CN" dirty="0" smtClean="0"/>
          </a:p>
          <a:p>
            <a:r>
              <a:rPr lang="en-US" altLang="zh-CN" dirty="0" smtClean="0"/>
              <a:t>Chen </a:t>
            </a:r>
            <a:r>
              <a:rPr lang="en-US" altLang="zh-CN" dirty="0" smtClean="0"/>
              <a:t>Y, Lin Z, Zhao X, Wang G, </a:t>
            </a:r>
            <a:r>
              <a:rPr lang="en-US" altLang="zh-CN" dirty="0" err="1" smtClean="0"/>
              <a:t>Gu</a:t>
            </a:r>
            <a:r>
              <a:rPr lang="en-US" altLang="zh-CN" dirty="0" smtClean="0"/>
              <a:t> Y. Deep Learning-Based Classification of </a:t>
            </a:r>
            <a:r>
              <a:rPr lang="en-US" altLang="zh-CN" dirty="0" err="1" smtClean="0"/>
              <a:t>Hyperspectral</a:t>
            </a:r>
            <a:r>
              <a:rPr lang="en-US" altLang="zh-CN" dirty="0" smtClean="0"/>
              <a:t> Data.</a:t>
            </a:r>
          </a:p>
          <a:p>
            <a:r>
              <a:rPr lang="en-US" altLang="zh-CN" dirty="0" smtClean="0"/>
              <a:t>IEEE J </a:t>
            </a:r>
            <a:r>
              <a:rPr lang="en-US" altLang="zh-CN" dirty="0" err="1" smtClean="0"/>
              <a:t>Sel</a:t>
            </a:r>
            <a:r>
              <a:rPr lang="en-US" altLang="zh-CN" dirty="0" smtClean="0"/>
              <a:t> Top </a:t>
            </a:r>
            <a:r>
              <a:rPr lang="en-US" altLang="zh-CN" dirty="0" err="1" smtClean="0"/>
              <a:t>Appl</a:t>
            </a:r>
            <a:r>
              <a:rPr lang="en-US" altLang="zh-CN" dirty="0" smtClean="0"/>
              <a:t> Earth </a:t>
            </a:r>
            <a:r>
              <a:rPr lang="en-US" altLang="zh-CN" dirty="0" err="1" smtClean="0"/>
              <a:t>Observ</a:t>
            </a:r>
            <a:r>
              <a:rPr lang="en-US" altLang="zh-CN" dirty="0" smtClean="0"/>
              <a:t> Remote Sens. 2014; 7(6):2094±107.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      The occurrence of red tide is the result of the mixed effects of </a:t>
            </a:r>
            <a:r>
              <a:rPr lang="en-US" altLang="zh-CN" dirty="0" smtClean="0">
                <a:solidFill>
                  <a:srgbClr val="FF0000"/>
                </a:solidFill>
              </a:rPr>
              <a:t>biological, chemical, hydrological and meteorological </a:t>
            </a:r>
            <a:r>
              <a:rPr lang="en-US" altLang="zh-CN" dirty="0" smtClean="0"/>
              <a:t>factors.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These factors lead to the </a:t>
            </a:r>
            <a:r>
              <a:rPr lang="en-US" altLang="zh-CN" dirty="0" smtClean="0">
                <a:solidFill>
                  <a:srgbClr val="FF0000"/>
                </a:solidFill>
              </a:rPr>
              <a:t>seasonal, spatial heterogeneity and complex nonlinear relationship</a:t>
            </a:r>
            <a:r>
              <a:rPr lang="en-US" altLang="zh-CN" dirty="0" smtClean="0"/>
              <a:t>, bringing great challenge to the prediction of red tide in the field of Marine Science.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    Existing red tide prediction methods include </a:t>
            </a:r>
            <a:r>
              <a:rPr lang="en-US" altLang="zh-CN" dirty="0" smtClean="0">
                <a:solidFill>
                  <a:srgbClr val="FF0000"/>
                </a:solidFill>
              </a:rPr>
              <a:t>classification methods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. Decision Tree (DT) , fuzzy c-means (FCM)), </a:t>
            </a:r>
            <a:r>
              <a:rPr lang="en-US" altLang="zh-CN" dirty="0" smtClean="0">
                <a:solidFill>
                  <a:srgbClr val="FF0000"/>
                </a:solidFill>
              </a:rPr>
              <a:t>regression methods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. Back Prorogation (BP) neural network, Radial Basis Function (RBF) neural network).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772400" cy="375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00808"/>
            <a:ext cx="82995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descriptions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dirty="0" smtClean="0"/>
              <a:t>     Testing </a:t>
            </a:r>
            <a:r>
              <a:rPr lang="en-US" altLang="zh-CN" sz="2400" dirty="0" smtClean="0"/>
              <a:t>the model in </a:t>
            </a:r>
            <a:r>
              <a:rPr lang="en-US" altLang="zh-CN" sz="2400" dirty="0" smtClean="0"/>
              <a:t>variant market </a:t>
            </a:r>
            <a:r>
              <a:rPr lang="en-US" altLang="zh-CN" sz="2400" dirty="0" smtClean="0"/>
              <a:t>conditions brings us the opportunity to solve the problem and shows us how </a:t>
            </a:r>
            <a:r>
              <a:rPr lang="en-US" altLang="zh-CN" sz="2400" dirty="0" smtClean="0"/>
              <a:t>robust the </a:t>
            </a:r>
            <a:r>
              <a:rPr lang="en-US" altLang="zh-CN" sz="2400" dirty="0" smtClean="0"/>
              <a:t>predictability of our model is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sz="2000" dirty="0" smtClean="0"/>
              <a:t>Developing markets:  CSI 300, Nifty 50</a:t>
            </a:r>
          </a:p>
          <a:p>
            <a:pPr lvl="1"/>
            <a:r>
              <a:rPr lang="en-US" altLang="zh-CN" sz="2000" dirty="0" smtClean="0"/>
              <a:t>Developed market:     S&amp;P500 , DJIA index</a:t>
            </a:r>
          </a:p>
          <a:p>
            <a:pPr lvl="1"/>
            <a:r>
              <a:rPr lang="en-US" altLang="zh-CN" sz="2000" dirty="0" smtClean="0"/>
              <a:t>Intermediate :             Hang </a:t>
            </a:r>
            <a:r>
              <a:rPr lang="en-US" altLang="zh-CN" sz="2000" dirty="0" err="1" smtClean="0"/>
              <a:t>Seng</a:t>
            </a:r>
            <a:r>
              <a:rPr lang="en-US" altLang="zh-CN" sz="2000" dirty="0" smtClean="0"/>
              <a:t> index, Nikkei 225</a:t>
            </a:r>
          </a:p>
          <a:p>
            <a:r>
              <a:rPr lang="en-US" altLang="zh-CN" sz="2400" dirty="0" smtClean="0"/>
              <a:t>Input variables.</a:t>
            </a:r>
          </a:p>
          <a:p>
            <a:pPr lvl="1"/>
            <a:r>
              <a:rPr lang="en-US" altLang="zh-CN" sz="1800" dirty="0" smtClean="0"/>
              <a:t>Daily Trading Data: Open, High, Low, Close </a:t>
            </a:r>
            <a:r>
              <a:rPr lang="en-US" altLang="zh-CN" sz="1800" dirty="0" smtClean="0"/>
              <a:t>price, </a:t>
            </a:r>
            <a:r>
              <a:rPr lang="en-US" altLang="zh-CN" sz="1800" dirty="0" smtClean="0"/>
              <a:t>trading </a:t>
            </a:r>
            <a:r>
              <a:rPr lang="en-US" altLang="zh-CN" sz="1800" dirty="0" smtClean="0"/>
              <a:t>volume.</a:t>
            </a:r>
          </a:p>
          <a:p>
            <a:pPr lvl="1"/>
            <a:r>
              <a:rPr lang="en-US" altLang="zh-CN" sz="1800" dirty="0" smtClean="0"/>
              <a:t>12  Technical Indicator:MACD,MA5/10,BOLL,  etc …  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Macroeconomic Variable:  the exchange rate and the interest </a:t>
            </a:r>
            <a:r>
              <a:rPr lang="en-US" altLang="zh-CN" sz="1800" dirty="0" smtClean="0"/>
              <a:t>rate(</a:t>
            </a:r>
            <a:r>
              <a:rPr lang="zh-CN" altLang="en-US" sz="1800" dirty="0" smtClean="0"/>
              <a:t>利率</a:t>
            </a:r>
            <a:r>
              <a:rPr lang="en-US" altLang="zh-CN" sz="1800" dirty="0" smtClean="0"/>
              <a:t>).</a:t>
            </a:r>
            <a:endParaRPr lang="en-US" altLang="zh-CN" sz="1800" dirty="0" smtClean="0"/>
          </a:p>
          <a:p>
            <a:r>
              <a:rPr lang="en-US" altLang="zh-CN" sz="2400" dirty="0" smtClean="0"/>
              <a:t>Data resource:</a:t>
            </a:r>
          </a:p>
          <a:p>
            <a:pPr lvl="1"/>
            <a:r>
              <a:rPr lang="en-US" altLang="zh-CN" sz="1600" dirty="0" smtClean="0"/>
              <a:t>WIND database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CSMAR database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Investing.com</a:t>
            </a:r>
            <a:r>
              <a:rPr lang="en-US" altLang="zh-CN" sz="1600" dirty="0" smtClean="0"/>
              <a:t>.</a:t>
            </a:r>
            <a:endParaRPr lang="en-US" altLang="zh-CN" sz="1600" dirty="0" smtClean="0"/>
          </a:p>
          <a:p>
            <a:endParaRPr lang="en-US" altLang="zh-CN" sz="2400" dirty="0" smtClean="0"/>
          </a:p>
          <a:p>
            <a:pPr lvl="2"/>
            <a:endParaRPr lang="en-US" altLang="zh-CN" sz="1600" dirty="0" smtClean="0"/>
          </a:p>
          <a:p>
            <a:pPr lvl="1"/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design</a:t>
            </a:r>
            <a:endParaRPr lang="zh-CN" altLang="en-US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98016"/>
            <a:ext cx="7772400" cy="307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Predictive accuracy performance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76872"/>
            <a:ext cx="583802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901080"/>
          </a:xfrm>
        </p:spPr>
        <p:txBody>
          <a:bodyPr/>
          <a:lstStyle/>
          <a:p>
            <a:r>
              <a:rPr lang="en-US" altLang="zh-CN" dirty="0" smtClean="0"/>
              <a:t>Profitability </a:t>
            </a:r>
            <a:r>
              <a:rPr lang="en-US" altLang="zh-CN" dirty="0" smtClean="0"/>
              <a:t>performance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235343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73016"/>
            <a:ext cx="8280920" cy="92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71600" y="4581128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smtClean="0"/>
              <a:t>    The </a:t>
            </a:r>
            <a:r>
              <a:rPr lang="en-US" altLang="zh-CN" dirty="0" smtClean="0"/>
              <a:t>trading returns of each model will be </a:t>
            </a:r>
            <a:r>
              <a:rPr lang="en-US" altLang="zh-CN" dirty="0" smtClean="0"/>
              <a:t>compared  against </a:t>
            </a:r>
            <a:r>
              <a:rPr lang="en-US" altLang="zh-CN" dirty="0" smtClean="0"/>
              <a:t>the returns of the buy-and-hold strategy</a:t>
            </a:r>
            <a:r>
              <a:rPr lang="en-US" altLang="zh-CN" dirty="0" smtClean="0"/>
              <a:t>.</a:t>
            </a:r>
            <a:r>
              <a:rPr lang="en-US" altLang="zh-CN" dirty="0" smtClean="0"/>
              <a:t> </a:t>
            </a:r>
            <a:r>
              <a:rPr lang="en-US" altLang="zh-CN" dirty="0" smtClean="0"/>
              <a:t>The </a:t>
            </a:r>
            <a:r>
              <a:rPr lang="en-US" altLang="zh-CN" dirty="0" smtClean="0"/>
              <a:t>unified cost in the spot market is 0.25% for buying and 0.45% for selling.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72400" cy="278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7488832" cy="276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348880"/>
            <a:ext cx="754541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5714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78867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28800"/>
            <a:ext cx="79629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54501"/>
            <a:ext cx="7772400" cy="415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In this paper, a novel </a:t>
            </a:r>
            <a:r>
              <a:rPr lang="en-US" altLang="zh-CN" dirty="0" smtClean="0">
                <a:solidFill>
                  <a:srgbClr val="FF0000"/>
                </a:solidFill>
              </a:rPr>
              <a:t>ARIMA-DBN hybrid model </a:t>
            </a:r>
            <a:r>
              <a:rPr lang="en-US" altLang="zh-CN" dirty="0" smtClean="0"/>
              <a:t>is proposed to predict the possibility of occurrence and the future trends of red tide.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corresponding ARIMA model is built for each environmental factor in different coastal areas to describe the temporal correlation and spatial heterogeneity.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DBN serves to capture the complex nonlinear relationship between the environmental factors and the red tide biomass, and then realizes the warning of red tide in advance.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ARIMA(</a:t>
            </a:r>
            <a:r>
              <a:rPr lang="en-US" altLang="zh-CN" dirty="0" err="1" smtClean="0"/>
              <a:t>p,d,q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875" y="1639887"/>
            <a:ext cx="62674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708920"/>
            <a:ext cx="4752528" cy="400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DBN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040101" y="1447800"/>
            <a:ext cx="349827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Step 1: Train the first RBM with the input data x being the visible units. </a:t>
            </a:r>
          </a:p>
          <a:p>
            <a:r>
              <a:rPr lang="en-US" altLang="zh-CN" dirty="0" smtClean="0"/>
              <a:t>Step 2: Fix the weights and bias of the first RBM, and the state of the hidden units is used as the input of the second RBM.</a:t>
            </a:r>
          </a:p>
          <a:p>
            <a:r>
              <a:rPr lang="en-US" altLang="zh-CN" dirty="0" smtClean="0"/>
              <a:t> Step 3: The second RBM is stacked on the top of the first RBM after training. </a:t>
            </a:r>
          </a:p>
          <a:p>
            <a:r>
              <a:rPr lang="en-US" altLang="zh-CN" dirty="0" smtClean="0"/>
              <a:t>Step 4: Iterate (2 and 3) for the desired number of layers, each time propagating upward either samples or mean values. </a:t>
            </a:r>
          </a:p>
          <a:p>
            <a:r>
              <a:rPr lang="en-US" altLang="zh-CN" dirty="0" smtClean="0"/>
              <a:t>Step 5: Fine-tune all the parameters in this deep architecture with respect to a proxy for the DBN log-likelihood. In this work, the red tide biomass is continuous, so the fine-tune algorithm of DBN is a linear regression algorithm.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PSO Optimization</a:t>
            </a:r>
            <a:endParaRPr lang="zh-CN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340768"/>
            <a:ext cx="5040560" cy="5374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276528"/>
            <a:ext cx="7416824" cy="536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Hybrid Model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1412776"/>
            <a:ext cx="7848873" cy="534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Experiments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Area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 total of 6200 time series data (3800 in </a:t>
            </a:r>
            <a:r>
              <a:rPr lang="en-US" altLang="zh-CN" dirty="0" err="1" smtClean="0"/>
              <a:t>Zhoushan</a:t>
            </a:r>
            <a:r>
              <a:rPr lang="en-US" altLang="zh-CN" dirty="0" smtClean="0"/>
              <a:t> and 2400 in Wenzhou) is available in this work.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12</a:t>
            </a:r>
            <a:r>
              <a:rPr lang="zh-CN" altLang="en-US" dirty="0" smtClean="0"/>
              <a:t>个影响因子：</a:t>
            </a:r>
            <a:r>
              <a:rPr lang="en-US" altLang="zh-CN" dirty="0" smtClean="0"/>
              <a:t>ph</a:t>
            </a:r>
            <a:r>
              <a:rPr lang="zh-CN" altLang="en-US" dirty="0" smtClean="0"/>
              <a:t>、溶解氧、溶解氧饱和度、化学需氧量（</a:t>
            </a:r>
            <a:r>
              <a:rPr lang="en-US" altLang="zh-CN" dirty="0" smtClean="0"/>
              <a:t>COD</a:t>
            </a:r>
            <a:r>
              <a:rPr lang="zh-CN" altLang="en-US" dirty="0" smtClean="0"/>
              <a:t>）、温度、叶绿素、磷酸盐、氨氮、硝酸盐、亚硝酸盐、盐度、硅酸盐。</a:t>
            </a:r>
            <a:endParaRPr lang="zh-CN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29969"/>
            <a:ext cx="3733800" cy="272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	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 pre-processing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 smtClean="0"/>
              <a:t>Evaluation criteria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/>
              <a:t>Owing to the large-range of the red tide biomass in the real scale, which is from 10^2 to 10^7 .</a:t>
            </a:r>
          </a:p>
          <a:p>
            <a:r>
              <a:rPr lang="en-US" altLang="zh-CN" sz="1800" dirty="0" smtClean="0"/>
              <a:t>The activation function of DBN is Sigmoid Function, and the range of the function is [0,1].</a:t>
            </a:r>
          </a:p>
          <a:p>
            <a:endParaRPr lang="zh-CN" alt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437112"/>
            <a:ext cx="3960440" cy="11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half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564904"/>
            <a:ext cx="3733800" cy="111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1086</TotalTime>
  <Words>967</Words>
  <Application>Microsoft Office PowerPoint</Application>
  <PresentationFormat>全屏显示(4:3)</PresentationFormat>
  <Paragraphs>94</Paragraphs>
  <Slides>27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平衡</vt:lpstr>
      <vt:lpstr>Red tide time series forecasting by combining ARIMA and deep belief network. </vt:lpstr>
      <vt:lpstr>Introduction</vt:lpstr>
      <vt:lpstr>Introduction</vt:lpstr>
      <vt:lpstr>ARIMA(p,d,q)</vt:lpstr>
      <vt:lpstr>DBN</vt:lpstr>
      <vt:lpstr>PSO Optimization</vt:lpstr>
      <vt:lpstr>Hybrid Model</vt:lpstr>
      <vt:lpstr>Experiments</vt:lpstr>
      <vt:lpstr>Experiments </vt:lpstr>
      <vt:lpstr>Environmental factors forecasting </vt:lpstr>
      <vt:lpstr>ARIMA-DBN hybrid model</vt:lpstr>
      <vt:lpstr>Algorithm comparison </vt:lpstr>
      <vt:lpstr>A deep learning framework for financial time series using stacked autoencoders and long-short term memory</vt:lpstr>
      <vt:lpstr>Introduction </vt:lpstr>
      <vt:lpstr>Introduction</vt:lpstr>
      <vt:lpstr>Framework</vt:lpstr>
      <vt:lpstr>Stacked Auto-Encoders</vt:lpstr>
      <vt:lpstr>Stacked Auto-Encoders</vt:lpstr>
      <vt:lpstr>Stacked Auto-Encoders</vt:lpstr>
      <vt:lpstr>LSTM</vt:lpstr>
      <vt:lpstr>Data descriptions</vt:lpstr>
      <vt:lpstr>Experiment design</vt:lpstr>
      <vt:lpstr>Experiment design</vt:lpstr>
      <vt:lpstr>Experiment design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tide time series forecasting by combining ARIMA and deep belief network. </dc:title>
  <dc:creator>dell</dc:creator>
  <cp:lastModifiedBy>dell</cp:lastModifiedBy>
  <cp:revision>145</cp:revision>
  <dcterms:created xsi:type="dcterms:W3CDTF">2017-09-11T08:44:00Z</dcterms:created>
  <dcterms:modified xsi:type="dcterms:W3CDTF">2017-09-13T14:15:29Z</dcterms:modified>
</cp:coreProperties>
</file>